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9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170A5-57F9-447E-8672-C2F1ECB85A2A}" v="62" dt="2025-03-09T17:43:13.576"/>
    <p1510:client id="{39CD6658-1038-4B37-9637-172B63D45457}" v="37" dt="2025-03-10T02:47:18.070"/>
    <p1510:client id="{56FE4524-4DC4-4261-AE4D-B63CD32DD6A4}" v="709" dt="2025-03-09T14:46:56.783"/>
    <p1510:client id="{B7A60ED9-DC45-49EE-9B68-F8A55E0794AD}" v="174" dt="2025-03-09T15:53:09.170"/>
    <p1510:client id="{E13C369E-C706-4252-937B-FBDA85E92F9A}" v="492" dt="2025-03-09T13:03:59.111"/>
    <p1510:client id="{EE1B0386-F504-40B7-AC74-D2C1CCAABB76}" v="17" dt="2025-03-10T02:41:22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36820-2BE3-AABE-C662-D672846FDB58}"/>
              </a:ext>
            </a:extLst>
          </p:cNvPr>
          <p:cNvSpPr txBox="1"/>
          <p:nvPr/>
        </p:nvSpPr>
        <p:spPr>
          <a:xfrm>
            <a:off x="446453" y="2220706"/>
            <a:ext cx="11307398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7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Enterprise Service Bus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GB" sz="7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(ESB)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E417A-FC36-59C2-EA6C-546A8DF4F09C}"/>
              </a:ext>
            </a:extLst>
          </p:cNvPr>
          <p:cNvSpPr/>
          <p:nvPr/>
        </p:nvSpPr>
        <p:spPr>
          <a:xfrm>
            <a:off x="29882" y="0"/>
            <a:ext cx="12132235" cy="1195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E6D6A5-EAD8-6494-2081-1881B600E779}"/>
              </a:ext>
            </a:extLst>
          </p:cNvPr>
          <p:cNvSpPr/>
          <p:nvPr/>
        </p:nvSpPr>
        <p:spPr>
          <a:xfrm>
            <a:off x="29883" y="5664679"/>
            <a:ext cx="12132235" cy="1195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mbulance with a red cross on it&#10;&#10;AI-generated content may be incorrect.">
            <a:extLst>
              <a:ext uri="{FF2B5EF4-FFF2-40B4-BE49-F238E27FC236}">
                <a16:creationId xmlns:a16="http://schemas.microsoft.com/office/drawing/2014/main" id="{CFBB3995-DA41-B4C6-44B7-A4D9DD89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132" y="3620366"/>
            <a:ext cx="2005446" cy="2900795"/>
          </a:xfrm>
          <a:prstGeom prst="rect">
            <a:avLst/>
          </a:prstGeom>
        </p:spPr>
      </p:pic>
      <p:pic>
        <p:nvPicPr>
          <p:cNvPr id="3" name="Picture 2" descr="A computer with a calendar and a check mark&#10;&#10;AI-generated content may be incorrect.">
            <a:extLst>
              <a:ext uri="{FF2B5EF4-FFF2-40B4-BE49-F238E27FC236}">
                <a16:creationId xmlns:a16="http://schemas.microsoft.com/office/drawing/2014/main" id="{25D6F4C6-D5F5-B711-C6F3-BF484C280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668" y="596611"/>
            <a:ext cx="1645228" cy="2415887"/>
          </a:xfrm>
          <a:prstGeom prst="rect">
            <a:avLst/>
          </a:prstGeom>
        </p:spPr>
      </p:pic>
      <p:pic>
        <p:nvPicPr>
          <p:cNvPr id="4" name="Picture 3" descr="A clipboard with a red cross and a gold coin&#10;&#10;AI-generated content may be incorrect.">
            <a:extLst>
              <a:ext uri="{FF2B5EF4-FFF2-40B4-BE49-F238E27FC236}">
                <a16:creationId xmlns:a16="http://schemas.microsoft.com/office/drawing/2014/main" id="{B8C415A1-6EDE-8EE9-E509-28F21C21A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14" y="648565"/>
            <a:ext cx="1617518" cy="2235778"/>
          </a:xfrm>
          <a:prstGeom prst="rect">
            <a:avLst/>
          </a:prstGeom>
        </p:spPr>
      </p:pic>
      <p:pic>
        <p:nvPicPr>
          <p:cNvPr id="5" name="Picture 4" descr="Hands holding a tablet with a graph and heart&#10;&#10;AI-generated content may be incorrect.">
            <a:extLst>
              <a:ext uri="{FF2B5EF4-FFF2-40B4-BE49-F238E27FC236}">
                <a16:creationId xmlns:a16="http://schemas.microsoft.com/office/drawing/2014/main" id="{6630B7E0-A027-1620-6485-A9F5C78EA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68" y="797501"/>
            <a:ext cx="1548246" cy="2221924"/>
          </a:xfrm>
          <a:prstGeom prst="rect">
            <a:avLst/>
          </a:prstGeom>
        </p:spPr>
      </p:pic>
      <p:pic>
        <p:nvPicPr>
          <p:cNvPr id="6" name="Picture 5" descr="A microscope and a book&#10;&#10;AI-generated content may be incorrect.">
            <a:extLst>
              <a:ext uri="{FF2B5EF4-FFF2-40B4-BE49-F238E27FC236}">
                <a16:creationId xmlns:a16="http://schemas.microsoft.com/office/drawing/2014/main" id="{45B3B278-F035-738C-2A8E-A8E075F50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459" y="3467965"/>
            <a:ext cx="2130137" cy="3011633"/>
          </a:xfrm>
          <a:prstGeom prst="rect">
            <a:avLst/>
          </a:prstGeom>
        </p:spPr>
      </p:pic>
      <p:pic>
        <p:nvPicPr>
          <p:cNvPr id="7" name="Picture 6" descr="A blue pharmacy building with a cross and a door&#10;&#10;AI-generated content may be incorrect.">
            <a:extLst>
              <a:ext uri="{FF2B5EF4-FFF2-40B4-BE49-F238E27FC236}">
                <a16:creationId xmlns:a16="http://schemas.microsoft.com/office/drawing/2014/main" id="{4C60F206-224E-C73B-AC78-6036D7686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886" y="3616902"/>
            <a:ext cx="1922319" cy="2720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BADC6D-D5D0-B6ED-A115-E046F4209DF4}"/>
              </a:ext>
            </a:extLst>
          </p:cNvPr>
          <p:cNvSpPr txBox="1"/>
          <p:nvPr/>
        </p:nvSpPr>
        <p:spPr>
          <a:xfrm>
            <a:off x="762000" y="2493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Electronic Health Records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F4D51-DAA6-A076-BA40-755AA5CE2F80}"/>
              </a:ext>
            </a:extLst>
          </p:cNvPr>
          <p:cNvSpPr txBox="1"/>
          <p:nvPr/>
        </p:nvSpPr>
        <p:spPr>
          <a:xfrm>
            <a:off x="4890654" y="277090"/>
            <a:ext cx="21197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Insurance Billing System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C7E02-0D38-AB95-754F-D6401CD41151}"/>
              </a:ext>
            </a:extLst>
          </p:cNvPr>
          <p:cNvSpPr txBox="1"/>
          <p:nvPr/>
        </p:nvSpPr>
        <p:spPr>
          <a:xfrm>
            <a:off x="9033163" y="152399"/>
            <a:ext cx="21197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Appointment System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C92F8B-920D-FEF6-2777-DB403E840183}"/>
              </a:ext>
            </a:extLst>
          </p:cNvPr>
          <p:cNvSpPr txBox="1"/>
          <p:nvPr/>
        </p:nvSpPr>
        <p:spPr>
          <a:xfrm>
            <a:off x="8908471" y="581890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Emergency Services System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83D2C-8840-5783-6FAE-C95B54F05AEC}"/>
              </a:ext>
            </a:extLst>
          </p:cNvPr>
          <p:cNvSpPr txBox="1"/>
          <p:nvPr/>
        </p:nvSpPr>
        <p:spPr>
          <a:xfrm>
            <a:off x="914399" y="579119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Pharmacy Services System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F806A-031F-11F5-74AC-4A51F2C20D66}"/>
              </a:ext>
            </a:extLst>
          </p:cNvPr>
          <p:cNvSpPr txBox="1"/>
          <p:nvPr/>
        </p:nvSpPr>
        <p:spPr>
          <a:xfrm>
            <a:off x="4890653" y="583276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Laboratory Services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4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1F658-BF96-1640-5973-8669FDE70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3CA951F-17E5-5602-F667-F9C431B2E817}"/>
              </a:ext>
            </a:extLst>
          </p:cNvPr>
          <p:cNvGrpSpPr/>
          <p:nvPr/>
        </p:nvGrpSpPr>
        <p:grpSpPr>
          <a:xfrm>
            <a:off x="912668" y="596611"/>
            <a:ext cx="9646228" cy="2422814"/>
            <a:chOff x="912668" y="596611"/>
            <a:chExt cx="9646228" cy="2422814"/>
          </a:xfrm>
        </p:grpSpPr>
        <p:pic>
          <p:nvPicPr>
            <p:cNvPr id="3" name="Picture 2" descr="A computer with a calendar and a check mark&#10;&#10;AI-generated content may be incorrect.">
              <a:extLst>
                <a:ext uri="{FF2B5EF4-FFF2-40B4-BE49-F238E27FC236}">
                  <a16:creationId xmlns:a16="http://schemas.microsoft.com/office/drawing/2014/main" id="{12A27D10-BB87-DFA2-9CA6-5944EFAC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3668" y="596611"/>
              <a:ext cx="1645228" cy="2415887"/>
            </a:xfrm>
            <a:prstGeom prst="rect">
              <a:avLst/>
            </a:prstGeom>
          </p:spPr>
        </p:pic>
        <p:pic>
          <p:nvPicPr>
            <p:cNvPr id="4" name="Picture 3" descr="A clipboard with a red cross and a gold coin&#10;&#10;AI-generated content may be incorrect.">
              <a:extLst>
                <a:ext uri="{FF2B5EF4-FFF2-40B4-BE49-F238E27FC236}">
                  <a16:creationId xmlns:a16="http://schemas.microsoft.com/office/drawing/2014/main" id="{6DBFBC4C-591A-C9EB-FB4E-C3CADB5C3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7914" y="648565"/>
              <a:ext cx="1617518" cy="2235778"/>
            </a:xfrm>
            <a:prstGeom prst="rect">
              <a:avLst/>
            </a:prstGeom>
          </p:spPr>
        </p:pic>
        <p:pic>
          <p:nvPicPr>
            <p:cNvPr id="5" name="Picture 4" descr="Hands holding a tablet with a graph and heart&#10;&#10;AI-generated content may be incorrect.">
              <a:extLst>
                <a:ext uri="{FF2B5EF4-FFF2-40B4-BE49-F238E27FC236}">
                  <a16:creationId xmlns:a16="http://schemas.microsoft.com/office/drawing/2014/main" id="{3FCDF20C-99B5-8588-8DCB-29F6A244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668" y="797501"/>
              <a:ext cx="1548246" cy="222192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B3E956-3B97-96F0-6FD5-258A1026E12F}"/>
              </a:ext>
            </a:extLst>
          </p:cNvPr>
          <p:cNvGrpSpPr/>
          <p:nvPr/>
        </p:nvGrpSpPr>
        <p:grpSpPr>
          <a:xfrm>
            <a:off x="719358" y="3784267"/>
            <a:ext cx="10030692" cy="3053196"/>
            <a:chOff x="891886" y="3467965"/>
            <a:chExt cx="10030692" cy="3053196"/>
          </a:xfrm>
        </p:grpSpPr>
        <p:pic>
          <p:nvPicPr>
            <p:cNvPr id="2" name="Picture 1" descr="A white ambulance with a red cross on it&#10;&#10;AI-generated content may be incorrect.">
              <a:extLst>
                <a:ext uri="{FF2B5EF4-FFF2-40B4-BE49-F238E27FC236}">
                  <a16:creationId xmlns:a16="http://schemas.microsoft.com/office/drawing/2014/main" id="{A8325F8F-B487-DA4B-F19B-F0C4D4CDD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7132" y="3620366"/>
              <a:ext cx="2005446" cy="2900795"/>
            </a:xfrm>
            <a:prstGeom prst="rect">
              <a:avLst/>
            </a:prstGeom>
          </p:spPr>
        </p:pic>
        <p:pic>
          <p:nvPicPr>
            <p:cNvPr id="6" name="Picture 5" descr="A microscope and a book&#10;&#10;AI-generated content may be incorrect.">
              <a:extLst>
                <a:ext uri="{FF2B5EF4-FFF2-40B4-BE49-F238E27FC236}">
                  <a16:creationId xmlns:a16="http://schemas.microsoft.com/office/drawing/2014/main" id="{0B60DBBC-034D-5AE9-A219-C7235D630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5459" y="3467965"/>
              <a:ext cx="2130137" cy="3011633"/>
            </a:xfrm>
            <a:prstGeom prst="rect">
              <a:avLst/>
            </a:prstGeom>
          </p:spPr>
        </p:pic>
        <p:pic>
          <p:nvPicPr>
            <p:cNvPr id="7" name="Picture 6" descr="A blue pharmacy building with a cross and a door&#10;&#10;AI-generated content may be incorrect.">
              <a:extLst>
                <a:ext uri="{FF2B5EF4-FFF2-40B4-BE49-F238E27FC236}">
                  <a16:creationId xmlns:a16="http://schemas.microsoft.com/office/drawing/2014/main" id="{4376660E-91D2-7A00-8B00-3B87B825E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86" y="3616902"/>
              <a:ext cx="1922319" cy="2720687"/>
            </a:xfrm>
            <a:prstGeom prst="rect">
              <a:avLst/>
            </a:prstGeom>
          </p:spPr>
        </p:pic>
      </p:grp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C822F1B3-A193-DBCB-4025-F7E20BCC54CF}"/>
              </a:ext>
            </a:extLst>
          </p:cNvPr>
          <p:cNvSpPr/>
          <p:nvPr/>
        </p:nvSpPr>
        <p:spPr>
          <a:xfrm>
            <a:off x="2276415" y="197899"/>
            <a:ext cx="1547003" cy="914572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JSON! 😀</a:t>
            </a:r>
          </a:p>
        </p:txBody>
      </p:sp>
      <p:pic>
        <p:nvPicPr>
          <p:cNvPr id="19" name="Picture 18" descr="A red arrow pointing to the right&#10;&#10;AI-generated content may be incorrect.">
            <a:extLst>
              <a:ext uri="{FF2B5EF4-FFF2-40B4-BE49-F238E27FC236}">
                <a16:creationId xmlns:a16="http://schemas.microsoft.com/office/drawing/2014/main" id="{EB619206-8A60-6445-8D53-52509F5EB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6202" y="643208"/>
            <a:ext cx="1398199" cy="2221662"/>
          </a:xfrm>
          <a:prstGeom prst="rect">
            <a:avLst/>
          </a:prstGeom>
        </p:spPr>
      </p:pic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1FDEA897-DA2C-D838-0E43-54C89E653CA8}"/>
              </a:ext>
            </a:extLst>
          </p:cNvPr>
          <p:cNvSpPr/>
          <p:nvPr/>
        </p:nvSpPr>
        <p:spPr>
          <a:xfrm>
            <a:off x="6095041" y="177771"/>
            <a:ext cx="1547003" cy="914572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XML?? 😕</a:t>
            </a:r>
            <a:endParaRPr lang="en-US" dirty="0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55232484-7529-4EDE-C09B-D8B589A83B14}"/>
              </a:ext>
            </a:extLst>
          </p:cNvPr>
          <p:cNvSpPr/>
          <p:nvPr/>
        </p:nvSpPr>
        <p:spPr>
          <a:xfrm>
            <a:off x="4581022" y="1401932"/>
            <a:ext cx="612475" cy="626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27B7A9-7E72-0C26-9F5B-3A575097105E}"/>
              </a:ext>
            </a:extLst>
          </p:cNvPr>
          <p:cNvGrpSpPr/>
          <p:nvPr/>
        </p:nvGrpSpPr>
        <p:grpSpPr>
          <a:xfrm>
            <a:off x="2184400" y="3220020"/>
            <a:ext cx="8364746" cy="1138859"/>
            <a:chOff x="2184400" y="3220020"/>
            <a:chExt cx="8364746" cy="1138859"/>
          </a:xfrm>
        </p:grpSpPr>
        <p:sp>
          <p:nvSpPr>
            <p:cNvPr id="25" name="Speech Bubble: Oval 24">
              <a:extLst>
                <a:ext uri="{FF2B5EF4-FFF2-40B4-BE49-F238E27FC236}">
                  <a16:creationId xmlns:a16="http://schemas.microsoft.com/office/drawing/2014/main" id="{8984FA54-294A-9B88-3E6F-C9FBFC4DC39A}"/>
                </a:ext>
              </a:extLst>
            </p:cNvPr>
            <p:cNvSpPr/>
            <p:nvPr/>
          </p:nvSpPr>
          <p:spPr>
            <a:xfrm>
              <a:off x="2184400" y="3427054"/>
              <a:ext cx="1547003" cy="914572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JSON! 😀</a:t>
              </a:r>
            </a:p>
          </p:txBody>
        </p:sp>
        <p:sp>
          <p:nvSpPr>
            <p:cNvPr id="27" name="Speech Bubble: Oval 26">
              <a:extLst>
                <a:ext uri="{FF2B5EF4-FFF2-40B4-BE49-F238E27FC236}">
                  <a16:creationId xmlns:a16="http://schemas.microsoft.com/office/drawing/2014/main" id="{7226DE1F-3655-BDCC-96FA-9824AC7A6222}"/>
                </a:ext>
              </a:extLst>
            </p:cNvPr>
            <p:cNvSpPr/>
            <p:nvPr/>
          </p:nvSpPr>
          <p:spPr>
            <a:xfrm>
              <a:off x="5499819" y="3220020"/>
              <a:ext cx="1547003" cy="914572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JSON! 😀</a:t>
              </a:r>
            </a:p>
          </p:txBody>
        </p:sp>
        <p:sp>
          <p:nvSpPr>
            <p:cNvPr id="29" name="Speech Bubble: Oval 28">
              <a:extLst>
                <a:ext uri="{FF2B5EF4-FFF2-40B4-BE49-F238E27FC236}">
                  <a16:creationId xmlns:a16="http://schemas.microsoft.com/office/drawing/2014/main" id="{40874271-7F14-9BC9-4BF2-83FC6142AAB9}"/>
                </a:ext>
              </a:extLst>
            </p:cNvPr>
            <p:cNvSpPr/>
            <p:nvPr/>
          </p:nvSpPr>
          <p:spPr>
            <a:xfrm>
              <a:off x="9002143" y="3444307"/>
              <a:ext cx="1547003" cy="914572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JSON! 😀</a:t>
              </a:r>
            </a:p>
          </p:txBody>
        </p:sp>
      </p:grpSp>
      <p:pic>
        <p:nvPicPr>
          <p:cNvPr id="32" name="Picture 31" descr="A red arrow pointing to the right&#10;&#10;AI-generated content may be incorrect.">
            <a:extLst>
              <a:ext uri="{FF2B5EF4-FFF2-40B4-BE49-F238E27FC236}">
                <a16:creationId xmlns:a16="http://schemas.microsoft.com/office/drawing/2014/main" id="{6716042C-365B-DECD-5E1E-AEE060078A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83847" y="2319608"/>
            <a:ext cx="1398199" cy="2221662"/>
          </a:xfrm>
          <a:prstGeom prst="rect">
            <a:avLst/>
          </a:prstGeom>
        </p:spPr>
      </p:pic>
      <p:pic>
        <p:nvPicPr>
          <p:cNvPr id="34" name="Picture 33" descr="A red arrow pointing to the right&#10;&#10;AI-generated content may be incorrect.">
            <a:extLst>
              <a:ext uri="{FF2B5EF4-FFF2-40B4-BE49-F238E27FC236}">
                <a16:creationId xmlns:a16="http://schemas.microsoft.com/office/drawing/2014/main" id="{443CF91A-D5FA-8FD0-AD74-ABBC43D8A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2386759" y="2293799"/>
            <a:ext cx="2332727" cy="2279171"/>
          </a:xfrm>
          <a:prstGeom prst="rect">
            <a:avLst/>
          </a:prstGeom>
        </p:spPr>
      </p:pic>
      <p:pic>
        <p:nvPicPr>
          <p:cNvPr id="36" name="Picture 35" descr="A red arrow pointing to the right&#10;&#10;AI-generated content may be incorrect.">
            <a:extLst>
              <a:ext uri="{FF2B5EF4-FFF2-40B4-BE49-F238E27FC236}">
                <a16:creationId xmlns:a16="http://schemas.microsoft.com/office/drawing/2014/main" id="{31A74479-1A1B-8FAA-AC94-FA396ECFC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0000">
            <a:off x="2622334" y="1444838"/>
            <a:ext cx="3094727" cy="2279171"/>
          </a:xfrm>
          <a:prstGeom prst="rect">
            <a:avLst/>
          </a:prstGeom>
        </p:spPr>
      </p:pic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14C43B1B-E42B-EB88-2A6D-8A7288D6D60C}"/>
              </a:ext>
            </a:extLst>
          </p:cNvPr>
          <p:cNvSpPr/>
          <p:nvPr/>
        </p:nvSpPr>
        <p:spPr>
          <a:xfrm>
            <a:off x="1210969" y="4587955"/>
            <a:ext cx="971908" cy="94315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0C5EEB38-ADDD-509A-79C1-8A73754843BF}"/>
              </a:ext>
            </a:extLst>
          </p:cNvPr>
          <p:cNvSpPr/>
          <p:nvPr/>
        </p:nvSpPr>
        <p:spPr>
          <a:xfrm>
            <a:off x="1205218" y="3216355"/>
            <a:ext cx="971908" cy="94315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75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3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D4A34-7967-E5C6-62C1-97C8A6655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5DAEA52-7535-C3B3-EAF1-E7FCDB0D35B3}"/>
              </a:ext>
            </a:extLst>
          </p:cNvPr>
          <p:cNvGrpSpPr/>
          <p:nvPr/>
        </p:nvGrpSpPr>
        <p:grpSpPr>
          <a:xfrm>
            <a:off x="1121434" y="166776"/>
            <a:ext cx="10390909" cy="2867026"/>
            <a:chOff x="1121434" y="166776"/>
            <a:chExt cx="10390909" cy="2867026"/>
          </a:xfrm>
        </p:grpSpPr>
        <p:pic>
          <p:nvPicPr>
            <p:cNvPr id="3" name="Picture 2" descr="A computer with a calendar and a check mark&#10;&#10;AI-generated content may be incorrect.">
              <a:extLst>
                <a:ext uri="{FF2B5EF4-FFF2-40B4-BE49-F238E27FC236}">
                  <a16:creationId xmlns:a16="http://schemas.microsoft.com/office/drawing/2014/main" id="{E2D37BE9-BE99-A1E8-8DAA-6CE30E2A1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3102" y="610988"/>
              <a:ext cx="1645228" cy="2415887"/>
            </a:xfrm>
            <a:prstGeom prst="rect">
              <a:avLst/>
            </a:prstGeom>
          </p:spPr>
        </p:pic>
        <p:pic>
          <p:nvPicPr>
            <p:cNvPr id="4" name="Picture 3" descr="A clipboard with a red cross and a gold coin&#10;&#10;AI-generated content may be incorrect.">
              <a:extLst>
                <a:ext uri="{FF2B5EF4-FFF2-40B4-BE49-F238E27FC236}">
                  <a16:creationId xmlns:a16="http://schemas.microsoft.com/office/drawing/2014/main" id="{90267561-F40D-AF9B-D78B-C8D9B57DD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7348" y="662942"/>
              <a:ext cx="1617518" cy="2235778"/>
            </a:xfrm>
            <a:prstGeom prst="rect">
              <a:avLst/>
            </a:prstGeom>
          </p:spPr>
        </p:pic>
        <p:pic>
          <p:nvPicPr>
            <p:cNvPr id="5" name="Picture 4" descr="Hands holding a tablet with a graph and heart&#10;&#10;AI-generated content may be incorrect.">
              <a:extLst>
                <a:ext uri="{FF2B5EF4-FFF2-40B4-BE49-F238E27FC236}">
                  <a16:creationId xmlns:a16="http://schemas.microsoft.com/office/drawing/2014/main" id="{772CDEA0-C8EC-44BA-2D49-7CDA5C610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2102" y="811878"/>
              <a:ext cx="1548246" cy="22219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1765EB-8C2C-EC7B-A52A-450115065885}"/>
                </a:ext>
              </a:extLst>
            </p:cNvPr>
            <p:cNvSpPr txBox="1"/>
            <p:nvPr/>
          </p:nvSpPr>
          <p:spPr>
            <a:xfrm>
              <a:off x="1121434" y="263758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dirty="0"/>
                <a:t>Electronic Health Records System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F50D54-404C-CB71-5BCC-980CC333050B}"/>
                </a:ext>
              </a:extLst>
            </p:cNvPr>
            <p:cNvSpPr txBox="1"/>
            <p:nvPr/>
          </p:nvSpPr>
          <p:spPr>
            <a:xfrm>
              <a:off x="5250088" y="291467"/>
              <a:ext cx="211974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dirty="0"/>
                <a:t>Insurance Billing System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A3B5D1-45E0-2677-E95B-A57862787F4E}"/>
                </a:ext>
              </a:extLst>
            </p:cNvPr>
            <p:cNvSpPr txBox="1"/>
            <p:nvPr/>
          </p:nvSpPr>
          <p:spPr>
            <a:xfrm>
              <a:off x="9392597" y="166776"/>
              <a:ext cx="211974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dirty="0"/>
                <a:t>Appointment System</a:t>
              </a:r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F2D667-AF31-5A3C-E782-C3D3D5B78775}"/>
              </a:ext>
            </a:extLst>
          </p:cNvPr>
          <p:cNvGrpSpPr/>
          <p:nvPr/>
        </p:nvGrpSpPr>
        <p:grpSpPr>
          <a:xfrm>
            <a:off x="1136301" y="3749762"/>
            <a:ext cx="10874804" cy="3017383"/>
            <a:chOff x="1136301" y="3749762"/>
            <a:chExt cx="10874804" cy="3017383"/>
          </a:xfrm>
        </p:grpSpPr>
        <p:pic>
          <p:nvPicPr>
            <p:cNvPr id="2" name="Picture 1" descr="A white ambulance with a red cross on it&#10;&#10;AI-generated content may be incorrect.">
              <a:extLst>
                <a:ext uri="{FF2B5EF4-FFF2-40B4-BE49-F238E27FC236}">
                  <a16:creationId xmlns:a16="http://schemas.microsoft.com/office/drawing/2014/main" id="{E386F896-8C99-486D-76C2-E8FA4955D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33434" y="3749762"/>
              <a:ext cx="2005446" cy="2900795"/>
            </a:xfrm>
            <a:prstGeom prst="rect">
              <a:avLst/>
            </a:prstGeom>
          </p:spPr>
        </p:pic>
        <p:pic>
          <p:nvPicPr>
            <p:cNvPr id="6" name="Picture 5" descr="A microscope and a book&#10;&#10;AI-generated content may be incorrect.">
              <a:extLst>
                <a:ext uri="{FF2B5EF4-FFF2-40B4-BE49-F238E27FC236}">
                  <a16:creationId xmlns:a16="http://schemas.microsoft.com/office/drawing/2014/main" id="{548B5D30-D1FA-7802-FB94-A57CBCC99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6742" y="3755512"/>
              <a:ext cx="2130137" cy="3011633"/>
            </a:xfrm>
            <a:prstGeom prst="rect">
              <a:avLst/>
            </a:prstGeom>
          </p:spPr>
        </p:pic>
        <p:pic>
          <p:nvPicPr>
            <p:cNvPr id="7" name="Picture 6" descr="A blue pharmacy building with a cross and a door&#10;&#10;AI-generated content may be incorrect.">
              <a:extLst>
                <a:ext uri="{FF2B5EF4-FFF2-40B4-BE49-F238E27FC236}">
                  <a16:creationId xmlns:a16="http://schemas.microsoft.com/office/drawing/2014/main" id="{17C464D5-5B71-7E89-C38F-07B6F5516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6301" y="3990713"/>
              <a:ext cx="1922319" cy="272068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F004AC-4618-F453-DC13-A04547F5C6D7}"/>
                </a:ext>
              </a:extLst>
            </p:cNvPr>
            <p:cNvSpPr txBox="1"/>
            <p:nvPr/>
          </p:nvSpPr>
          <p:spPr>
            <a:xfrm>
              <a:off x="9267905" y="5833285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dirty="0"/>
                <a:t>Emergency Services System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E041B4-D796-90C3-C09D-06E9C9377638}"/>
                </a:ext>
              </a:extLst>
            </p:cNvPr>
            <p:cNvSpPr txBox="1"/>
            <p:nvPr/>
          </p:nvSpPr>
          <p:spPr>
            <a:xfrm>
              <a:off x="1273833" y="5805575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dirty="0"/>
                <a:t>Pharmacy Services System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2D03F4-2552-4E80-2FA0-C22F72C3829E}"/>
                </a:ext>
              </a:extLst>
            </p:cNvPr>
            <p:cNvSpPr txBox="1"/>
            <p:nvPr/>
          </p:nvSpPr>
          <p:spPr>
            <a:xfrm>
              <a:off x="5250087" y="5847139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dirty="0"/>
                <a:t>Laboratory Services System</a:t>
              </a: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E3EA284-A53F-5C9B-767D-90004830B4F5}"/>
              </a:ext>
            </a:extLst>
          </p:cNvPr>
          <p:cNvSpPr/>
          <p:nvPr/>
        </p:nvSpPr>
        <p:spPr>
          <a:xfrm>
            <a:off x="1121753" y="2956944"/>
            <a:ext cx="9775004" cy="931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0F609561-C354-8CC8-8A63-CEF33AB0CB75}"/>
              </a:ext>
            </a:extLst>
          </p:cNvPr>
          <p:cNvSpPr/>
          <p:nvPr/>
        </p:nvSpPr>
        <p:spPr>
          <a:xfrm>
            <a:off x="6006221" y="2346704"/>
            <a:ext cx="297727" cy="554795"/>
          </a:xfrm>
          <a:prstGeom prst="up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7423ADD5-10E5-C792-396F-98B5F8BB2F6E}"/>
              </a:ext>
            </a:extLst>
          </p:cNvPr>
          <p:cNvSpPr/>
          <p:nvPr/>
        </p:nvSpPr>
        <p:spPr>
          <a:xfrm>
            <a:off x="1908674" y="2346703"/>
            <a:ext cx="297727" cy="554795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E0BFEB89-E849-0D45-B999-2653589A5F35}"/>
              </a:ext>
            </a:extLst>
          </p:cNvPr>
          <p:cNvSpPr/>
          <p:nvPr/>
        </p:nvSpPr>
        <p:spPr>
          <a:xfrm>
            <a:off x="9945616" y="2346704"/>
            <a:ext cx="297727" cy="554795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7B6E6892-1B4E-0C2D-6F54-07CC0CD23BFE}"/>
              </a:ext>
            </a:extLst>
          </p:cNvPr>
          <p:cNvSpPr/>
          <p:nvPr/>
        </p:nvSpPr>
        <p:spPr>
          <a:xfrm>
            <a:off x="6006220" y="3985722"/>
            <a:ext cx="297727" cy="554795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E5FBE189-F6D7-C213-CABB-567BF3148D7A}"/>
              </a:ext>
            </a:extLst>
          </p:cNvPr>
          <p:cNvSpPr/>
          <p:nvPr/>
        </p:nvSpPr>
        <p:spPr>
          <a:xfrm>
            <a:off x="9945617" y="3985721"/>
            <a:ext cx="297727" cy="554795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3E8870AB-E233-6D23-EEAC-A63DDE947A33}"/>
              </a:ext>
            </a:extLst>
          </p:cNvPr>
          <p:cNvSpPr/>
          <p:nvPr/>
        </p:nvSpPr>
        <p:spPr>
          <a:xfrm>
            <a:off x="1923050" y="3985720"/>
            <a:ext cx="297727" cy="554795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1A27DA1-ECBB-AB8C-2F31-0D5415100A74}"/>
              </a:ext>
            </a:extLst>
          </p:cNvPr>
          <p:cNvSpPr/>
          <p:nvPr/>
        </p:nvSpPr>
        <p:spPr>
          <a:xfrm>
            <a:off x="1988868" y="3254713"/>
            <a:ext cx="425398" cy="367889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76B7B14F-072E-4E98-223E-B1B9FD7B5484}"/>
              </a:ext>
            </a:extLst>
          </p:cNvPr>
          <p:cNvSpPr/>
          <p:nvPr/>
        </p:nvSpPr>
        <p:spPr>
          <a:xfrm>
            <a:off x="2492075" y="3254712"/>
            <a:ext cx="425398" cy="367889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1840CB3F-1BE8-B3A9-CB42-7FC7B3F7C00D}"/>
              </a:ext>
            </a:extLst>
          </p:cNvPr>
          <p:cNvSpPr/>
          <p:nvPr/>
        </p:nvSpPr>
        <p:spPr>
          <a:xfrm>
            <a:off x="3067169" y="3254711"/>
            <a:ext cx="425398" cy="367889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9F54212-0258-E23E-6F1C-205997887F6E}"/>
              </a:ext>
            </a:extLst>
          </p:cNvPr>
          <p:cNvSpPr/>
          <p:nvPr/>
        </p:nvSpPr>
        <p:spPr>
          <a:xfrm>
            <a:off x="3656640" y="3254710"/>
            <a:ext cx="425398" cy="367889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638C194-054C-333E-78C1-E4EBB9C73FB1}"/>
              </a:ext>
            </a:extLst>
          </p:cNvPr>
          <p:cNvSpPr/>
          <p:nvPr/>
        </p:nvSpPr>
        <p:spPr>
          <a:xfrm>
            <a:off x="4246111" y="3254709"/>
            <a:ext cx="425398" cy="367889"/>
          </a:xfrm>
          <a:prstGeom prst="cub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EEC87D83-0808-D466-6B9B-C48679803A26}"/>
              </a:ext>
            </a:extLst>
          </p:cNvPr>
          <p:cNvSpPr/>
          <p:nvPr/>
        </p:nvSpPr>
        <p:spPr>
          <a:xfrm>
            <a:off x="4821205" y="3254708"/>
            <a:ext cx="425398" cy="367889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5D69A48-7B1D-7ACC-1680-00FE511A2E8A}"/>
              </a:ext>
            </a:extLst>
          </p:cNvPr>
          <p:cNvSpPr/>
          <p:nvPr/>
        </p:nvSpPr>
        <p:spPr>
          <a:xfrm>
            <a:off x="6014525" y="3240330"/>
            <a:ext cx="425398" cy="367889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8EA3683F-DC3A-30C8-67A9-F2463A8D754E}"/>
              </a:ext>
            </a:extLst>
          </p:cNvPr>
          <p:cNvSpPr/>
          <p:nvPr/>
        </p:nvSpPr>
        <p:spPr>
          <a:xfrm>
            <a:off x="6618374" y="3240330"/>
            <a:ext cx="425398" cy="367889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1BDD4AC6-6D3A-8E6A-F7A1-885DC6A3BA39}"/>
              </a:ext>
            </a:extLst>
          </p:cNvPr>
          <p:cNvSpPr/>
          <p:nvPr/>
        </p:nvSpPr>
        <p:spPr>
          <a:xfrm>
            <a:off x="5453807" y="3240329"/>
            <a:ext cx="425398" cy="367889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961E7E97-D782-E924-90AB-B55CDD597637}"/>
              </a:ext>
            </a:extLst>
          </p:cNvPr>
          <p:cNvSpPr/>
          <p:nvPr/>
        </p:nvSpPr>
        <p:spPr>
          <a:xfrm>
            <a:off x="7768562" y="3225952"/>
            <a:ext cx="425398" cy="367889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8BA15D24-97D9-7F68-F5C7-6EEDDDF5C1A5}"/>
              </a:ext>
            </a:extLst>
          </p:cNvPr>
          <p:cNvSpPr/>
          <p:nvPr/>
        </p:nvSpPr>
        <p:spPr>
          <a:xfrm>
            <a:off x="8372411" y="3225952"/>
            <a:ext cx="425398" cy="367889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10AA8A40-FE99-02AB-6077-1148868AC9EA}"/>
              </a:ext>
            </a:extLst>
          </p:cNvPr>
          <p:cNvSpPr/>
          <p:nvPr/>
        </p:nvSpPr>
        <p:spPr>
          <a:xfrm>
            <a:off x="7207844" y="3225951"/>
            <a:ext cx="425398" cy="367889"/>
          </a:xfrm>
          <a:prstGeom prst="cub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19528688-E316-1C3B-EB1E-B578122C98C2}"/>
              </a:ext>
            </a:extLst>
          </p:cNvPr>
          <p:cNvSpPr/>
          <p:nvPr/>
        </p:nvSpPr>
        <p:spPr>
          <a:xfrm>
            <a:off x="9522599" y="3211574"/>
            <a:ext cx="425398" cy="367889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9FB2A5F1-2A33-4797-79B0-0D62B4387857}"/>
              </a:ext>
            </a:extLst>
          </p:cNvPr>
          <p:cNvSpPr/>
          <p:nvPr/>
        </p:nvSpPr>
        <p:spPr>
          <a:xfrm>
            <a:off x="8961881" y="3211573"/>
            <a:ext cx="425398" cy="367889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5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1579DB-10E2-BA63-F31D-E07B0D600D6C}"/>
              </a:ext>
            </a:extLst>
          </p:cNvPr>
          <p:cNvSpPr/>
          <p:nvPr/>
        </p:nvSpPr>
        <p:spPr>
          <a:xfrm>
            <a:off x="199227" y="162258"/>
            <a:ext cx="1898841" cy="341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C81B8-40A2-4C69-869D-0E4880BEA40F}"/>
              </a:ext>
            </a:extLst>
          </p:cNvPr>
          <p:cNvSpPr txBox="1"/>
          <p:nvPr/>
        </p:nvSpPr>
        <p:spPr>
          <a:xfrm>
            <a:off x="467265" y="156780"/>
            <a:ext cx="25850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Browallia New"/>
                <a:cs typeface="Browallia New"/>
              </a:rPr>
              <a:t>Key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EFA7C-0DA1-B560-DFF4-82F19E1521B7}"/>
              </a:ext>
            </a:extLst>
          </p:cNvPr>
          <p:cNvSpPr txBox="1"/>
          <p:nvPr/>
        </p:nvSpPr>
        <p:spPr>
          <a:xfrm>
            <a:off x="496020" y="1076932"/>
            <a:ext cx="4770407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700" b="1" dirty="0">
                <a:solidFill>
                  <a:schemeClr val="tx2">
                    <a:lumMod val="76000"/>
                    <a:lumOff val="24000"/>
                  </a:schemeClr>
                </a:solidFill>
                <a:latin typeface="Browallia New"/>
                <a:cs typeface="Browallia New"/>
              </a:rPr>
              <a:t>Data Transformation</a:t>
            </a:r>
          </a:p>
        </p:txBody>
      </p:sp>
      <p:pic>
        <p:nvPicPr>
          <p:cNvPr id="7" name="Picture 6" descr="Transforming data into money - Animation 2 by Nermin Muminovic on Dribbble">
            <a:extLst>
              <a:ext uri="{FF2B5EF4-FFF2-40B4-BE49-F238E27FC236}">
                <a16:creationId xmlns:a16="http://schemas.microsoft.com/office/drawing/2014/main" id="{399AD5FF-1599-7B82-FCA5-AC5B9B21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6" y="1566413"/>
            <a:ext cx="2714446" cy="2071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29545-8CA4-724B-4FD2-802F8B65C31F}"/>
              </a:ext>
            </a:extLst>
          </p:cNvPr>
          <p:cNvSpPr txBox="1"/>
          <p:nvPr/>
        </p:nvSpPr>
        <p:spPr>
          <a:xfrm>
            <a:off x="4852358" y="1062553"/>
            <a:ext cx="3936521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700" b="1" dirty="0">
                <a:solidFill>
                  <a:schemeClr val="tx2">
                    <a:lumMod val="76000"/>
                    <a:lumOff val="24000"/>
                  </a:schemeClr>
                </a:solidFill>
                <a:latin typeface="Browallia New"/>
                <a:cs typeface="Browallia New"/>
              </a:rPr>
              <a:t>Message Queueing</a:t>
            </a:r>
            <a:endParaRPr lang="en-US" sz="2700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pic>
        <p:nvPicPr>
          <p:cNvPr id="9" name="Picture 8" descr="Message Queuing and the Database">
            <a:extLst>
              <a:ext uri="{FF2B5EF4-FFF2-40B4-BE49-F238E27FC236}">
                <a16:creationId xmlns:a16="http://schemas.microsoft.com/office/drawing/2014/main" id="{EFDB6D5F-3128-10B2-D550-2A56F1803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19" y="2028372"/>
            <a:ext cx="3749615" cy="874689"/>
          </a:xfrm>
          <a:prstGeom prst="rect">
            <a:avLst/>
          </a:prstGeom>
        </p:spPr>
      </p:pic>
      <p:pic>
        <p:nvPicPr>
          <p:cNvPr id="11" name="Picture 10" descr="Why do we need a holistic approach towards Maritime Cybersecurity? - Varuna  Marine Services">
            <a:extLst>
              <a:ext uri="{FF2B5EF4-FFF2-40B4-BE49-F238E27FC236}">
                <a16:creationId xmlns:a16="http://schemas.microsoft.com/office/drawing/2014/main" id="{E9134A1C-AF1D-F314-A443-CB27E4F1D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212" y="1381665"/>
            <a:ext cx="2398144" cy="2426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07F9A7-1677-4784-584E-4697C2707832}"/>
              </a:ext>
            </a:extLst>
          </p:cNvPr>
          <p:cNvSpPr txBox="1"/>
          <p:nvPr/>
        </p:nvSpPr>
        <p:spPr>
          <a:xfrm>
            <a:off x="9683150" y="933156"/>
            <a:ext cx="3936521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700" b="1" dirty="0">
                <a:solidFill>
                  <a:schemeClr val="tx2">
                    <a:lumMod val="76000"/>
                    <a:lumOff val="24000"/>
                  </a:schemeClr>
                </a:solidFill>
                <a:latin typeface="Browallia New"/>
                <a:cs typeface="Browallia New"/>
              </a:rPr>
              <a:t>Security</a:t>
            </a:r>
            <a:endParaRPr lang="en-US" sz="2700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B98A5-6FEB-8413-48CE-38969B3F76C6}"/>
              </a:ext>
            </a:extLst>
          </p:cNvPr>
          <p:cNvSpPr txBox="1"/>
          <p:nvPr/>
        </p:nvSpPr>
        <p:spPr>
          <a:xfrm>
            <a:off x="1903092" y="3952401"/>
            <a:ext cx="3936521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700" b="1" dirty="0">
                <a:solidFill>
                  <a:schemeClr val="tx2">
                    <a:lumMod val="76000"/>
                    <a:lumOff val="24000"/>
                  </a:schemeClr>
                </a:solidFill>
                <a:latin typeface="Browallia New"/>
                <a:cs typeface="Browallia New"/>
              </a:rPr>
              <a:t>Workflow Automation</a:t>
            </a:r>
            <a:endParaRPr lang="en-US" sz="2700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pic>
        <p:nvPicPr>
          <p:cNvPr id="14" name="Picture 13" descr="Marketing Automation - CPA Webmaster">
            <a:extLst>
              <a:ext uri="{FF2B5EF4-FFF2-40B4-BE49-F238E27FC236}">
                <a16:creationId xmlns:a16="http://schemas.microsoft.com/office/drawing/2014/main" id="{7286BCE3-821C-C329-F2A2-03167DD63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457" y="4434555"/>
            <a:ext cx="2038709" cy="16407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C0B687-7C28-BDDF-4CF8-F8ED479EAB8A}"/>
              </a:ext>
            </a:extLst>
          </p:cNvPr>
          <p:cNvSpPr txBox="1"/>
          <p:nvPr/>
        </p:nvSpPr>
        <p:spPr>
          <a:xfrm>
            <a:off x="7451192" y="3952400"/>
            <a:ext cx="3936521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700" b="1" dirty="0">
                <a:solidFill>
                  <a:schemeClr val="tx2">
                    <a:lumMod val="76000"/>
                    <a:lumOff val="24000"/>
                  </a:schemeClr>
                </a:solidFill>
                <a:latin typeface="Browallia New"/>
                <a:cs typeface="Browallia New"/>
              </a:rPr>
              <a:t>Logging &amp; Monitoring</a:t>
            </a:r>
            <a:endParaRPr lang="en-US" sz="2700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pic>
        <p:nvPicPr>
          <p:cNvPr id="16" name="Picture 15" descr="Monitoring Data by Hyphen Pictures on Dribbble">
            <a:extLst>
              <a:ext uri="{FF2B5EF4-FFF2-40B4-BE49-F238E27FC236}">
                <a16:creationId xmlns:a16="http://schemas.microsoft.com/office/drawing/2014/main" id="{C4CF98E4-8089-C40E-E3A7-041235D74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939" y="4390785"/>
            <a:ext cx="2238261" cy="17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3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631ED5-801F-C489-858E-C1A1803261A0}"/>
              </a:ext>
            </a:extLst>
          </p:cNvPr>
          <p:cNvSpPr/>
          <p:nvPr/>
        </p:nvSpPr>
        <p:spPr>
          <a:xfrm>
            <a:off x="199227" y="162258"/>
            <a:ext cx="1898841" cy="341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0B164-4773-F90D-B8A7-B20EE2EBF27C}"/>
              </a:ext>
            </a:extLst>
          </p:cNvPr>
          <p:cNvSpPr txBox="1"/>
          <p:nvPr/>
        </p:nvSpPr>
        <p:spPr>
          <a:xfrm>
            <a:off x="467265" y="156780"/>
            <a:ext cx="25850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Browallia New"/>
                <a:cs typeface="Browallia New"/>
              </a:rPr>
              <a:t>Pros and Cons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CC2B-D835-0B9B-03F9-C5853732AC02}"/>
              </a:ext>
            </a:extLst>
          </p:cNvPr>
          <p:cNvGrpSpPr/>
          <p:nvPr/>
        </p:nvGrpSpPr>
        <p:grpSpPr>
          <a:xfrm>
            <a:off x="409754" y="616854"/>
            <a:ext cx="2585049" cy="2861029"/>
            <a:chOff x="682924" y="559345"/>
            <a:chExt cx="2585049" cy="2861029"/>
          </a:xfrm>
        </p:grpSpPr>
        <p:pic>
          <p:nvPicPr>
            <p:cNvPr id="17" name="Picture 16" descr="Slack Service Page">
              <a:extLst>
                <a:ext uri="{FF2B5EF4-FFF2-40B4-BE49-F238E27FC236}">
                  <a16:creationId xmlns:a16="http://schemas.microsoft.com/office/drawing/2014/main" id="{8F4C87C5-2417-4E3E-2297-E098FB7A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362" y="1180381"/>
              <a:ext cx="2311880" cy="223999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44673E-70AE-FDD6-BEA9-90604945EEDA}"/>
                </a:ext>
              </a:extLst>
            </p:cNvPr>
            <p:cNvSpPr txBox="1"/>
            <p:nvPr/>
          </p:nvSpPr>
          <p:spPr>
            <a:xfrm>
              <a:off x="682924" y="559345"/>
              <a:ext cx="2585049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100" b="1" dirty="0">
                  <a:solidFill>
                    <a:schemeClr val="tx2">
                      <a:lumMod val="76000"/>
                      <a:lumOff val="24000"/>
                    </a:schemeClr>
                  </a:solidFill>
                  <a:latin typeface="Browallia New"/>
                  <a:cs typeface="Browallia New"/>
                </a:rPr>
                <a:t>Seamless </a:t>
              </a:r>
              <a:endParaRPr lang="en-US" sz="2100" b="1">
                <a:solidFill>
                  <a:schemeClr val="tx2">
                    <a:lumMod val="76000"/>
                    <a:lumOff val="24000"/>
                  </a:schemeClr>
                </a:solidFill>
                <a:latin typeface="Aptos" panose="020B0004020202020204"/>
                <a:cs typeface="Browallia New"/>
              </a:endParaRPr>
            </a:p>
            <a:p>
              <a:pPr algn="ctr"/>
              <a:r>
                <a:rPr lang="en-GB" sz="2100" b="1">
                  <a:solidFill>
                    <a:schemeClr val="tx2">
                      <a:lumMod val="76000"/>
                      <a:lumOff val="24000"/>
                    </a:schemeClr>
                  </a:solidFill>
                  <a:latin typeface="Browallia New"/>
                  <a:cs typeface="Browallia New"/>
                </a:rPr>
                <a:t>Integration</a:t>
              </a:r>
              <a:endParaRPr lang="en-US" sz="2100" b="1">
                <a:solidFill>
                  <a:schemeClr val="tx2">
                    <a:lumMod val="76000"/>
                    <a:lumOff val="24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59735E-70E8-2D14-F360-E04A877E2BEA}"/>
              </a:ext>
            </a:extLst>
          </p:cNvPr>
          <p:cNvGrpSpPr/>
          <p:nvPr/>
        </p:nvGrpSpPr>
        <p:grpSpPr>
          <a:xfrm>
            <a:off x="3127075" y="616855"/>
            <a:ext cx="2585049" cy="2674123"/>
            <a:chOff x="3400245" y="559346"/>
            <a:chExt cx="2585049" cy="2674123"/>
          </a:xfrm>
        </p:grpSpPr>
        <p:pic>
          <p:nvPicPr>
            <p:cNvPr id="21" name="Picture 20" descr="Account Application | BankCSV">
              <a:extLst>
                <a:ext uri="{FF2B5EF4-FFF2-40B4-BE49-F238E27FC236}">
                  <a16:creationId xmlns:a16="http://schemas.microsoft.com/office/drawing/2014/main" id="{B4C6C0CC-F461-B6AB-AAC5-6768E808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6061" y="1180383"/>
              <a:ext cx="2297502" cy="205308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34A627-ED1D-568F-B2CC-D63AAA7F59B8}"/>
                </a:ext>
              </a:extLst>
            </p:cNvPr>
            <p:cNvSpPr txBox="1"/>
            <p:nvPr/>
          </p:nvSpPr>
          <p:spPr>
            <a:xfrm>
              <a:off x="3400245" y="559346"/>
              <a:ext cx="2585049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100" b="1" dirty="0">
                  <a:solidFill>
                    <a:schemeClr val="tx2">
                      <a:lumMod val="76000"/>
                      <a:lumOff val="24000"/>
                    </a:schemeClr>
                  </a:solidFill>
                  <a:latin typeface="Browallia New"/>
                  <a:cs typeface="Browallia New"/>
                </a:rPr>
                <a:t>Reduce manual data entry &amp; errors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FB25BD-4790-E536-437A-938383948F8E}"/>
              </a:ext>
            </a:extLst>
          </p:cNvPr>
          <p:cNvGrpSpPr/>
          <p:nvPr/>
        </p:nvGrpSpPr>
        <p:grpSpPr>
          <a:xfrm>
            <a:off x="5716437" y="616854"/>
            <a:ext cx="3505200" cy="2879718"/>
            <a:chOff x="5989607" y="559345"/>
            <a:chExt cx="3505200" cy="2879718"/>
          </a:xfrm>
        </p:grpSpPr>
        <p:pic>
          <p:nvPicPr>
            <p:cNvPr id="23" name="Picture 22" descr="Document Workflow Management in 2021 and Beyond| The Beautiful Blog">
              <a:extLst>
                <a:ext uri="{FF2B5EF4-FFF2-40B4-BE49-F238E27FC236}">
                  <a16:creationId xmlns:a16="http://schemas.microsoft.com/office/drawing/2014/main" id="{2C5A61D2-A49C-68DE-C757-68D13251F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9607" y="1636143"/>
              <a:ext cx="3505200" cy="180292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51D2BA-D759-307A-5DC1-BA6D640D9B76}"/>
                </a:ext>
              </a:extLst>
            </p:cNvPr>
            <p:cNvSpPr txBox="1"/>
            <p:nvPr/>
          </p:nvSpPr>
          <p:spPr>
            <a:xfrm>
              <a:off x="6563263" y="559345"/>
              <a:ext cx="2585049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100" b="1" dirty="0">
                  <a:solidFill>
                    <a:schemeClr val="tx2">
                      <a:lumMod val="76000"/>
                      <a:lumOff val="24000"/>
                    </a:schemeClr>
                  </a:solidFill>
                  <a:latin typeface="Browallia New"/>
                  <a:cs typeface="Browallia New"/>
                </a:rPr>
                <a:t>Automated </a:t>
              </a:r>
              <a:endParaRPr lang="en-US" dirty="0">
                <a:solidFill>
                  <a:schemeClr val="tx2">
                    <a:lumMod val="76000"/>
                    <a:lumOff val="24000"/>
                  </a:schemeClr>
                </a:solidFill>
                <a:latin typeface="Aptos" panose="020B0004020202020204"/>
                <a:cs typeface="Browallia New"/>
              </a:endParaRPr>
            </a:p>
            <a:p>
              <a:pPr algn="ctr"/>
              <a:r>
                <a:rPr lang="en-GB" sz="2100" b="1">
                  <a:solidFill>
                    <a:schemeClr val="tx2">
                      <a:lumMod val="76000"/>
                      <a:lumOff val="24000"/>
                    </a:schemeClr>
                  </a:solidFill>
                  <a:latin typeface="Browallia New"/>
                  <a:cs typeface="Browallia New"/>
                </a:rPr>
                <a:t>Workflows</a:t>
              </a:r>
              <a:endParaRPr lang="en-US">
                <a:solidFill>
                  <a:schemeClr val="tx2">
                    <a:lumMod val="76000"/>
                    <a:lumOff val="24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571EB4-663D-9351-6F87-8625C46C13D5}"/>
              </a:ext>
            </a:extLst>
          </p:cNvPr>
          <p:cNvGrpSpPr/>
          <p:nvPr/>
        </p:nvGrpSpPr>
        <p:grpSpPr>
          <a:xfrm>
            <a:off x="8635040" y="616853"/>
            <a:ext cx="3505199" cy="2864804"/>
            <a:chOff x="8908210" y="559344"/>
            <a:chExt cx="3505199" cy="2864804"/>
          </a:xfrm>
        </p:grpSpPr>
        <p:pic>
          <p:nvPicPr>
            <p:cNvPr id="22" name="Picture 21" descr="Google Online Security Blog: Building a safer web, for everyone">
              <a:extLst>
                <a:ext uri="{FF2B5EF4-FFF2-40B4-BE49-F238E27FC236}">
                  <a16:creationId xmlns:a16="http://schemas.microsoft.com/office/drawing/2014/main" id="{25D93DEA-F871-74E1-C320-403C1B7D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8210" y="1622306"/>
              <a:ext cx="3505199" cy="18018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A08134-A573-2A51-F01D-9CDA01729A07}"/>
                </a:ext>
              </a:extLst>
            </p:cNvPr>
            <p:cNvSpPr txBox="1"/>
            <p:nvPr/>
          </p:nvSpPr>
          <p:spPr>
            <a:xfrm>
              <a:off x="9366848" y="559344"/>
              <a:ext cx="2585049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100" b="1" dirty="0">
                  <a:solidFill>
                    <a:schemeClr val="tx2">
                      <a:lumMod val="76000"/>
                      <a:lumOff val="24000"/>
                    </a:schemeClr>
                  </a:solidFill>
                  <a:latin typeface="Browallia New"/>
                  <a:cs typeface="Browallia New"/>
                </a:rPr>
                <a:t>Enhances Security Compliance</a:t>
              </a:r>
              <a:endParaRPr lang="en-US" dirty="0">
                <a:solidFill>
                  <a:schemeClr val="tx2">
                    <a:lumMod val="76000"/>
                    <a:lumOff val="24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DE7965-A604-DB1E-1E0A-3E14175AECA5}"/>
              </a:ext>
            </a:extLst>
          </p:cNvPr>
          <p:cNvGrpSpPr/>
          <p:nvPr/>
        </p:nvGrpSpPr>
        <p:grpSpPr>
          <a:xfrm>
            <a:off x="231476" y="4162605"/>
            <a:ext cx="2585049" cy="2476007"/>
            <a:chOff x="504646" y="4105096"/>
            <a:chExt cx="2585049" cy="2476007"/>
          </a:xfrm>
        </p:grpSpPr>
        <p:pic>
          <p:nvPicPr>
            <p:cNvPr id="2" name="Picture 1" descr="Going Crazy GIFs - Find &amp; Share on GIPHY">
              <a:extLst>
                <a:ext uri="{FF2B5EF4-FFF2-40B4-BE49-F238E27FC236}">
                  <a16:creationId xmlns:a16="http://schemas.microsoft.com/office/drawing/2014/main" id="{E7C59D6C-51A3-8278-C593-CB8E9BE36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9047" y="4105096"/>
              <a:ext cx="1905000" cy="16383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A91CD6-CCAA-C977-2B47-DEBBAC64CBA9}"/>
                </a:ext>
              </a:extLst>
            </p:cNvPr>
            <p:cNvSpPr txBox="1"/>
            <p:nvPr/>
          </p:nvSpPr>
          <p:spPr>
            <a:xfrm>
              <a:off x="504646" y="5873217"/>
              <a:ext cx="258504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tx2">
                      <a:lumMod val="76000"/>
                      <a:lumOff val="24000"/>
                    </a:schemeClr>
                  </a:solidFill>
                  <a:latin typeface="Browallia New"/>
                  <a:cs typeface="Browallia New"/>
                </a:rPr>
                <a:t>Complexity if not implemented properly.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553D3E-CD21-9535-6A26-99BE5A8C9F32}"/>
              </a:ext>
            </a:extLst>
          </p:cNvPr>
          <p:cNvGrpSpPr/>
          <p:nvPr/>
        </p:nvGrpSpPr>
        <p:grpSpPr>
          <a:xfrm>
            <a:off x="4242758" y="4161615"/>
            <a:ext cx="2599066" cy="2476996"/>
            <a:chOff x="4515928" y="4104106"/>
            <a:chExt cx="2599066" cy="2476996"/>
          </a:xfrm>
        </p:grpSpPr>
        <p:pic>
          <p:nvPicPr>
            <p:cNvPr id="7" name="Picture 6" descr="People Falling Out Of Tree GIFs | Tenor">
              <a:extLst>
                <a:ext uri="{FF2B5EF4-FFF2-40B4-BE49-F238E27FC236}">
                  <a16:creationId xmlns:a16="http://schemas.microsoft.com/office/drawing/2014/main" id="{7BFECA8C-13BB-1C7E-C5D2-ED5B7000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0665" y="4104106"/>
              <a:ext cx="2584329" cy="16115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2651F-1F44-A9D0-686E-0778DF0381A3}"/>
                </a:ext>
              </a:extLst>
            </p:cNvPr>
            <p:cNvSpPr txBox="1"/>
            <p:nvPr/>
          </p:nvSpPr>
          <p:spPr>
            <a:xfrm>
              <a:off x="4515928" y="5873216"/>
              <a:ext cx="258504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tx2">
                      <a:lumMod val="76000"/>
                      <a:lumOff val="24000"/>
                    </a:schemeClr>
                  </a:solidFill>
                  <a:latin typeface="Browallia New"/>
                  <a:cs typeface="Browallia New"/>
                </a:rPr>
                <a:t>Single Point of</a:t>
              </a:r>
              <a:endParaRPr lang="en-US" sz="2000">
                <a:solidFill>
                  <a:schemeClr val="tx2">
                    <a:lumMod val="76000"/>
                    <a:lumOff val="24000"/>
                  </a:schemeClr>
                </a:solidFill>
                <a:latin typeface="Aptos" panose="020B0004020202020204"/>
                <a:cs typeface="Browallia New"/>
              </a:endParaRPr>
            </a:p>
            <a:p>
              <a:pPr algn="ctr"/>
              <a:r>
                <a:rPr lang="en-GB" sz="2000" b="1" dirty="0">
                  <a:solidFill>
                    <a:schemeClr val="tx2">
                      <a:lumMod val="76000"/>
                      <a:lumOff val="24000"/>
                    </a:schemeClr>
                  </a:solidFill>
                  <a:latin typeface="Browallia New"/>
                  <a:cs typeface="Browallia New"/>
                </a:rPr>
                <a:t>Failure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AE270D-19E1-AB48-C1ED-8CB3E3F21ABC}"/>
              </a:ext>
            </a:extLst>
          </p:cNvPr>
          <p:cNvGrpSpPr/>
          <p:nvPr/>
        </p:nvGrpSpPr>
        <p:grpSpPr>
          <a:xfrm>
            <a:off x="8541587" y="4161976"/>
            <a:ext cx="2585049" cy="2476634"/>
            <a:chOff x="8814757" y="4104467"/>
            <a:chExt cx="2585049" cy="2476634"/>
          </a:xfrm>
        </p:grpSpPr>
        <p:pic>
          <p:nvPicPr>
            <p:cNvPr id="8" name="Picture 7" descr="Throw Computer GIFs | Tenor">
              <a:extLst>
                <a:ext uri="{FF2B5EF4-FFF2-40B4-BE49-F238E27FC236}">
                  <a16:creationId xmlns:a16="http://schemas.microsoft.com/office/drawing/2014/main" id="{552AA542-7022-A857-E0B7-62396139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87646" y="4104467"/>
              <a:ext cx="2224896" cy="16108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0D681D-B854-0C04-FE8E-FA76F8E58A05}"/>
                </a:ext>
              </a:extLst>
            </p:cNvPr>
            <p:cNvSpPr txBox="1"/>
            <p:nvPr/>
          </p:nvSpPr>
          <p:spPr>
            <a:xfrm>
              <a:off x="8814757" y="5873215"/>
              <a:ext cx="258504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tx2">
                      <a:lumMod val="76000"/>
                      <a:lumOff val="24000"/>
                    </a:schemeClr>
                  </a:solidFill>
                  <a:latin typeface="Browallia New"/>
                  <a:cs typeface="Browallia New"/>
                </a:rPr>
                <a:t>Performance </a:t>
              </a:r>
              <a:endParaRPr lang="en-US" sz="2000" dirty="0">
                <a:solidFill>
                  <a:schemeClr val="tx2">
                    <a:lumMod val="76000"/>
                    <a:lumOff val="24000"/>
                  </a:schemeClr>
                </a:solidFill>
                <a:latin typeface="Aptos" panose="020B0004020202020204"/>
                <a:cs typeface="Browallia New"/>
              </a:endParaRPr>
            </a:p>
            <a:p>
              <a:pPr algn="ctr"/>
              <a:r>
                <a:rPr lang="en-GB" sz="2000" b="1" dirty="0">
                  <a:solidFill>
                    <a:schemeClr val="tx2">
                      <a:lumMod val="76000"/>
                      <a:lumOff val="24000"/>
                    </a:schemeClr>
                  </a:solidFill>
                  <a:latin typeface="Browallia New"/>
                  <a:cs typeface="Browallia New"/>
                </a:rPr>
                <a:t>Overhead</a:t>
              </a:r>
              <a:endParaRPr lang="en-US" sz="2000">
                <a:solidFill>
                  <a:schemeClr val="tx2">
                    <a:lumMod val="76000"/>
                    <a:lumOff val="24000"/>
                  </a:schemeClr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86236-2ADF-BD0D-F712-E4741E1F509A}"/>
              </a:ext>
            </a:extLst>
          </p:cNvPr>
          <p:cNvSpPr/>
          <p:nvPr/>
        </p:nvSpPr>
        <p:spPr>
          <a:xfrm>
            <a:off x="592667" y="3623733"/>
            <a:ext cx="10397066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94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3509A-CA1E-7F8D-2F0A-FB80E7F0EA8D}"/>
              </a:ext>
            </a:extLst>
          </p:cNvPr>
          <p:cNvSpPr/>
          <p:nvPr/>
        </p:nvSpPr>
        <p:spPr>
          <a:xfrm>
            <a:off x="199227" y="162258"/>
            <a:ext cx="1898841" cy="341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36AEA-B510-CF82-B348-2A31E7830310}"/>
              </a:ext>
            </a:extLst>
          </p:cNvPr>
          <p:cNvSpPr txBox="1"/>
          <p:nvPr/>
        </p:nvSpPr>
        <p:spPr>
          <a:xfrm>
            <a:off x="323491" y="156780"/>
            <a:ext cx="25850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Browallia New"/>
                <a:cs typeface="Browallia New"/>
              </a:rPr>
              <a:t>Examples of ESB's</a:t>
            </a:r>
            <a:endParaRPr lang="en-US" dirty="0"/>
          </a:p>
        </p:txBody>
      </p:sp>
      <p:pic>
        <p:nvPicPr>
          <p:cNvPr id="6" name="Picture 5" descr="Managing Azure Service Bus Connections | by William Rees | Medium">
            <a:extLst>
              <a:ext uri="{FF2B5EF4-FFF2-40B4-BE49-F238E27FC236}">
                <a16:creationId xmlns:a16="http://schemas.microsoft.com/office/drawing/2014/main" id="{201A4A0D-6A9D-085E-411F-466932E8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28" y="4113754"/>
            <a:ext cx="3994029" cy="2699286"/>
          </a:xfrm>
          <a:prstGeom prst="rect">
            <a:avLst/>
          </a:prstGeom>
        </p:spPr>
      </p:pic>
      <p:pic>
        <p:nvPicPr>
          <p:cNvPr id="7" name="Picture 6" descr="Best IBM Integration Bus &amp; WebSphere Message Broker Training Institute  Certification From India">
            <a:extLst>
              <a:ext uri="{FF2B5EF4-FFF2-40B4-BE49-F238E27FC236}">
                <a16:creationId xmlns:a16="http://schemas.microsoft.com/office/drawing/2014/main" id="{8EDB75CC-97C9-0C51-2C1E-09A832833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641258"/>
            <a:ext cx="4482859" cy="2481259"/>
          </a:xfrm>
          <a:prstGeom prst="rect">
            <a:avLst/>
          </a:prstGeom>
        </p:spPr>
      </p:pic>
      <p:pic>
        <p:nvPicPr>
          <p:cNvPr id="8" name="Picture 7" descr="Talend Overview - Select Distinct Limited">
            <a:extLst>
              <a:ext uri="{FF2B5EF4-FFF2-40B4-BE49-F238E27FC236}">
                <a16:creationId xmlns:a16="http://schemas.microsoft.com/office/drawing/2014/main" id="{6CFE043A-68D0-AE3A-2447-5D294947B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419" y="4113363"/>
            <a:ext cx="2743200" cy="2743200"/>
          </a:xfrm>
          <a:prstGeom prst="rect">
            <a:avLst/>
          </a:prstGeom>
        </p:spPr>
      </p:pic>
      <p:pic>
        <p:nvPicPr>
          <p:cNvPr id="9" name="Picture 8" descr="File:Logo-Red-Hat-Fuse-A-Standard-RGB-copy-52321594-3528-49ff-9cd2-56ab130eea5e  bc7349ff-b876-42fd-b643-5a4e424352fa.png - Wikimedia Commons">
            <a:extLst>
              <a:ext uri="{FF2B5EF4-FFF2-40B4-BE49-F238E27FC236}">
                <a16:creationId xmlns:a16="http://schemas.microsoft.com/office/drawing/2014/main" id="{FE98E5B9-860C-1E52-1964-B7AB837E1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11" y="1708161"/>
            <a:ext cx="2743199" cy="997527"/>
          </a:xfrm>
          <a:prstGeom prst="rect">
            <a:avLst/>
          </a:prstGeom>
        </p:spPr>
      </p:pic>
      <p:pic>
        <p:nvPicPr>
          <p:cNvPr id="11" name="Picture 10" descr="Mulesoft Anypoint Platform Customer Reviews 2025 | SoftwareReviews |">
            <a:extLst>
              <a:ext uri="{FF2B5EF4-FFF2-40B4-BE49-F238E27FC236}">
                <a16:creationId xmlns:a16="http://schemas.microsoft.com/office/drawing/2014/main" id="{5629C04A-2330-9EBA-A91B-892707CC2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098" y="766594"/>
            <a:ext cx="3605840" cy="1859866"/>
          </a:xfrm>
          <a:prstGeom prst="rect">
            <a:avLst/>
          </a:prstGeom>
        </p:spPr>
      </p:pic>
      <p:pic>
        <p:nvPicPr>
          <p:cNvPr id="13" name="Picture 12" descr="WSO2 - Wikipedia">
            <a:extLst>
              <a:ext uri="{FF2B5EF4-FFF2-40B4-BE49-F238E27FC236}">
                <a16:creationId xmlns:a16="http://schemas.microsoft.com/office/drawing/2014/main" id="{76E99497-FD96-1964-CBCB-B9ED4748F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8044" y="577826"/>
            <a:ext cx="2725948" cy="12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3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587</cp:revision>
  <dcterms:created xsi:type="dcterms:W3CDTF">2025-03-09T12:28:02Z</dcterms:created>
  <dcterms:modified xsi:type="dcterms:W3CDTF">2025-03-10T02:48:11Z</dcterms:modified>
</cp:coreProperties>
</file>